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5" r:id="rId5"/>
    <p:sldId id="266" r:id="rId6"/>
    <p:sldId id="267" r:id="rId7"/>
    <p:sldId id="268" r:id="rId8"/>
    <p:sldId id="269" r:id="rId9"/>
    <p:sldId id="270" r:id="rId10"/>
    <p:sldId id="275" r:id="rId11"/>
    <p:sldId id="276" r:id="rId12"/>
    <p:sldId id="277" r:id="rId13"/>
    <p:sldId id="278" r:id="rId14"/>
    <p:sldId id="259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60" r:id="rId26"/>
    <p:sldId id="290" r:id="rId27"/>
    <p:sldId id="289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61" r:id="rId37"/>
    <p:sldId id="299" r:id="rId38"/>
    <p:sldId id="300" r:id="rId39"/>
    <p:sldId id="301" r:id="rId40"/>
    <p:sldId id="302" r:id="rId41"/>
    <p:sldId id="303" r:id="rId42"/>
    <p:sldId id="304" r:id="rId43"/>
    <p:sldId id="305" r:id="rId44"/>
    <p:sldId id="306" r:id="rId45"/>
    <p:sldId id="307" r:id="rId46"/>
    <p:sldId id="308" r:id="rId47"/>
    <p:sldId id="262" r:id="rId48"/>
    <p:sldId id="309" r:id="rId49"/>
    <p:sldId id="310" r:id="rId50"/>
    <p:sldId id="311" r:id="rId51"/>
    <p:sldId id="312" r:id="rId52"/>
    <p:sldId id="313" r:id="rId53"/>
    <p:sldId id="314" r:id="rId54"/>
    <p:sldId id="315" r:id="rId55"/>
    <p:sldId id="316" r:id="rId56"/>
    <p:sldId id="317" r:id="rId57"/>
    <p:sldId id="318" r:id="rId58"/>
    <p:sldId id="263" r:id="rId59"/>
    <p:sldId id="264" r:id="rId6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221981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20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70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604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8436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876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352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601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0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56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571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1AC8056-9427-474A-A44B-0989BAD040C6}" type="datetimeFigureOut">
              <a:rPr lang="en-US" smtClean="0"/>
              <a:t>3/2/2020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4DB307C-6473-4558-9A6A-FDF8A55DC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240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AB4B8-2BA4-4A55-9B53-774BE2ABCE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CS390 Lab 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4EDD61-3B84-4571-BA6E-24B75A2DCD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Class ID: 55</a:t>
            </a:r>
          </a:p>
        </p:txBody>
      </p:sp>
    </p:spTree>
    <p:extLst>
      <p:ext uri="{BB962C8B-B14F-4D97-AF65-F5344CB8AC3E}">
        <p14:creationId xmlns:p14="http://schemas.microsoft.com/office/powerpoint/2010/main" val="2445686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9F90-BB11-4B0B-9290-4CAC27C37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Actors: Non-Academic Departments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7FCCB-DADB-4ACF-8D63-D3CFCD4CC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  <a:p>
            <a:r>
              <a:rPr lang="en-US" dirty="0"/>
              <a:t>Put Hold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3ED240-6CB2-4FDE-8E28-2BB9ECABA0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969" t="17864" b="62807"/>
          <a:stretch/>
        </p:blipFill>
        <p:spPr>
          <a:xfrm>
            <a:off x="6108192" y="1731503"/>
            <a:ext cx="5042019" cy="339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359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9F90-BB11-4B0B-9290-4CAC27C37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Actors: Software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7FCCB-DADB-4ACF-8D63-D3CFCD4CC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  <a:p>
            <a:r>
              <a:rPr lang="en-US" dirty="0"/>
              <a:t>Check Schedule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2FAFA2-30B9-4392-A983-F3437B800B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242" t="39532" b="41140"/>
          <a:stretch/>
        </p:blipFill>
        <p:spPr>
          <a:xfrm>
            <a:off x="6412633" y="2133600"/>
            <a:ext cx="4667920" cy="330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57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9F90-BB11-4B0B-9290-4CAC27C37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Actors: Hardware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7FCCB-DADB-4ACF-8D63-D3CFCD4CC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358567-CC0D-48C5-86F4-475BE53B74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666" t="60117" r="4818" b="22573"/>
          <a:stretch/>
        </p:blipFill>
        <p:spPr>
          <a:xfrm>
            <a:off x="6368715" y="1957139"/>
            <a:ext cx="4248115" cy="3416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268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9F90-BB11-4B0B-9290-4CAC27C37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Actors: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7FCCB-DADB-4ACF-8D63-D3CFCD4CC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  <a:p>
            <a:r>
              <a:rPr lang="en-US" dirty="0"/>
              <a:t>Change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08553B-D61B-4E70-893C-BE4EA590D0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697" t="80671" r="5031"/>
          <a:stretch/>
        </p:blipFill>
        <p:spPr>
          <a:xfrm>
            <a:off x="7122695" y="2056326"/>
            <a:ext cx="3807433" cy="436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285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Double Brace 18">
            <a:extLst>
              <a:ext uri="{FF2B5EF4-FFF2-40B4-BE49-F238E27FC236}">
                <a16:creationId xmlns:a16="http://schemas.microsoft.com/office/drawing/2014/main" id="{E26BBEA0-5035-464F-9B74-FD4992639923}"/>
              </a:ext>
            </a:extLst>
          </p:cNvPr>
          <p:cNvSpPr/>
          <p:nvPr/>
        </p:nvSpPr>
        <p:spPr>
          <a:xfrm>
            <a:off x="2334768" y="3750511"/>
            <a:ext cx="1773340" cy="433907"/>
          </a:xfrm>
          <a:prstGeom prst="bracePair">
            <a:avLst>
              <a:gd name="adj" fmla="val 25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Double Brace 17">
            <a:extLst>
              <a:ext uri="{FF2B5EF4-FFF2-40B4-BE49-F238E27FC236}">
                <a16:creationId xmlns:a16="http://schemas.microsoft.com/office/drawing/2014/main" id="{D6B24D4D-F1E2-4AEE-8B3B-DE7317666B64}"/>
              </a:ext>
            </a:extLst>
          </p:cNvPr>
          <p:cNvSpPr/>
          <p:nvPr/>
        </p:nvSpPr>
        <p:spPr>
          <a:xfrm>
            <a:off x="2059471" y="2642130"/>
            <a:ext cx="1773340" cy="1039213"/>
          </a:xfrm>
          <a:prstGeom prst="bracePair">
            <a:avLst>
              <a:gd name="adj" fmla="val 25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CE9E20-55ED-414F-A11D-A2D9B0B15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2: Class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7A08A-95B8-40EB-91DB-2B1A51BE9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with IBM Rational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D0C29A-1C64-4D77-A41B-427C6224D9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21" t="1895" b="57661"/>
          <a:stretch/>
        </p:blipFill>
        <p:spPr>
          <a:xfrm>
            <a:off x="2621280" y="2412569"/>
            <a:ext cx="6678497" cy="37675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AEA4C0-928E-4F68-9383-090FA3B3C869}"/>
              </a:ext>
            </a:extLst>
          </p:cNvPr>
          <p:cNvSpPr txBox="1"/>
          <p:nvPr/>
        </p:nvSpPr>
        <p:spPr>
          <a:xfrm>
            <a:off x="1544061" y="2490552"/>
            <a:ext cx="14020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DBB9E8-FA06-41BD-B17E-6D77F907168F}"/>
              </a:ext>
            </a:extLst>
          </p:cNvPr>
          <p:cNvSpPr txBox="1"/>
          <p:nvPr/>
        </p:nvSpPr>
        <p:spPr>
          <a:xfrm>
            <a:off x="1261872" y="3038625"/>
            <a:ext cx="125999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Attributes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5C54B1-E70A-4B96-8ECB-391DEE2644CD}"/>
              </a:ext>
            </a:extLst>
          </p:cNvPr>
          <p:cNvSpPr txBox="1"/>
          <p:nvPr/>
        </p:nvSpPr>
        <p:spPr>
          <a:xfrm>
            <a:off x="1544061" y="3804454"/>
            <a:ext cx="11669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Methods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A9A652A-6CD2-49D6-88D0-AEBDE6620E40}"/>
              </a:ext>
            </a:extLst>
          </p:cNvPr>
          <p:cNvCxnSpPr/>
          <p:nvPr/>
        </p:nvCxnSpPr>
        <p:spPr>
          <a:xfrm flipV="1">
            <a:off x="2127535" y="2551611"/>
            <a:ext cx="1077219" cy="620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3522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Class Object: Student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02" t="2658" r="73915" b="78014"/>
          <a:stretch/>
        </p:blipFill>
        <p:spPr>
          <a:xfrm>
            <a:off x="4267201" y="1828800"/>
            <a:ext cx="2903620" cy="46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02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Class Object: Professor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468" t="2419" r="55849" b="78253"/>
          <a:stretch/>
        </p:blipFill>
        <p:spPr>
          <a:xfrm>
            <a:off x="4267201" y="1828800"/>
            <a:ext cx="2903620" cy="46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971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Class Object: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221" t="2540" r="38096" b="78132"/>
          <a:stretch/>
        </p:blipFill>
        <p:spPr>
          <a:xfrm>
            <a:off x="4267201" y="1828800"/>
            <a:ext cx="2903620" cy="46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49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Class Object: Department Chair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253" t="2420" r="21064" b="78252"/>
          <a:stretch/>
        </p:blipFill>
        <p:spPr>
          <a:xfrm>
            <a:off x="4267201" y="1828800"/>
            <a:ext cx="2903620" cy="46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927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Class Object: Advisor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565" t="2343" r="3752" b="78329"/>
          <a:stretch/>
        </p:blipFill>
        <p:spPr>
          <a:xfrm>
            <a:off x="4267201" y="1828800"/>
            <a:ext cx="2903620" cy="46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093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37137-9744-4D89-8298-4DF89FC9C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CEA01-E3B2-4F28-833E-E93D2776A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Case Diagram ………………………………………………………………..3-13</a:t>
            </a:r>
          </a:p>
          <a:p>
            <a:r>
              <a:rPr lang="en-US" dirty="0"/>
              <a:t>Class Objects Diagram …………………………………………………………14-24</a:t>
            </a:r>
          </a:p>
          <a:p>
            <a:r>
              <a:rPr lang="en-US" dirty="0"/>
              <a:t>Context Data-Flow Diagram……………………………………………..........25-35</a:t>
            </a:r>
          </a:p>
          <a:p>
            <a:r>
              <a:rPr lang="en-US" dirty="0"/>
              <a:t>Level-0 Diagram …………………………………………………………………36-46</a:t>
            </a:r>
          </a:p>
          <a:p>
            <a:r>
              <a:rPr lang="en-US" dirty="0"/>
              <a:t>State Transition Diagram ……………………………………………………...47-57</a:t>
            </a:r>
          </a:p>
          <a:p>
            <a:r>
              <a:rPr lang="en-US" dirty="0"/>
              <a:t>Recommendations ……………………………………………………………….58-59</a:t>
            </a:r>
          </a:p>
        </p:txBody>
      </p:sp>
    </p:spTree>
    <p:extLst>
      <p:ext uri="{BB962C8B-B14F-4D97-AF65-F5344CB8AC3E}">
        <p14:creationId xmlns:p14="http://schemas.microsoft.com/office/powerpoint/2010/main" val="41581011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Class Object: Academic Department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7" t="22652" r="74172" b="58849"/>
          <a:stretch/>
        </p:blipFill>
        <p:spPr>
          <a:xfrm>
            <a:off x="4267201" y="1828800"/>
            <a:ext cx="3449464" cy="443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7211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Class Object: Health 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72" t="22744" r="55697" b="58757"/>
          <a:stretch/>
        </p:blipFill>
        <p:spPr>
          <a:xfrm>
            <a:off x="4267201" y="1828800"/>
            <a:ext cx="3449464" cy="443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420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Class Object: Administration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274" t="22660" r="37095" b="58841"/>
          <a:stretch/>
        </p:blipFill>
        <p:spPr>
          <a:xfrm>
            <a:off x="4267201" y="1828800"/>
            <a:ext cx="3449464" cy="443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6157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Class Object: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16" t="22797" r="19053" b="58704"/>
          <a:stretch/>
        </p:blipFill>
        <p:spPr>
          <a:xfrm>
            <a:off x="4267201" y="1828800"/>
            <a:ext cx="3449464" cy="443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655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CE3CA-4F4B-420A-B54A-EF2BF6302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Class Object: Police Department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B8892-0E17-4FFF-9D01-B484B33B8D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449465" cy="4351337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D7E75F-6F32-4C7F-A68A-688AE7CBFD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503" t="22918" r="1866" b="58583"/>
          <a:stretch/>
        </p:blipFill>
        <p:spPr>
          <a:xfrm>
            <a:off x="4267201" y="1828800"/>
            <a:ext cx="3449464" cy="443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22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70BB0-936A-4412-8F3C-421A2B3DE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3: Context Data-Flow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49B8A-7EF6-4219-97F5-FEF7BFA8E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with </a:t>
            </a:r>
            <a:r>
              <a:rPr lang="en-US" dirty="0" err="1"/>
              <a:t>SmartDraw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BDF83F-E6C1-4CDA-B910-8E4508CD7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2871" y="2121131"/>
            <a:ext cx="5656730" cy="437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9185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Entity: Students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3" t="4028" r="58619" b="80630"/>
          <a:stretch/>
        </p:blipFill>
        <p:spPr>
          <a:xfrm>
            <a:off x="776062" y="3028405"/>
            <a:ext cx="4717758" cy="16437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6357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Entity: Instructors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95" t="19016" r="65523" b="62258"/>
          <a:stretch/>
        </p:blipFill>
        <p:spPr>
          <a:xfrm>
            <a:off x="776063" y="3206071"/>
            <a:ext cx="3511852" cy="20583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0384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Entity: Advisors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63" t="33195" r="63730" b="54433"/>
          <a:stretch/>
        </p:blipFill>
        <p:spPr>
          <a:xfrm>
            <a:off x="847084" y="3241743"/>
            <a:ext cx="3565119" cy="13255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6544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Entity: Department Chairs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71" t="44630" r="56711" b="40028"/>
          <a:stretch/>
        </p:blipFill>
        <p:spPr>
          <a:xfrm>
            <a:off x="776062" y="3028405"/>
            <a:ext cx="4717758" cy="16437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507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4A6A2-C9FA-4C26-AA52-063CCD33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1: Use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F6BAC-4531-4D86-9953-F10103E7E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with </a:t>
            </a:r>
            <a:r>
              <a:rPr lang="en-US" dirty="0" err="1"/>
              <a:t>UMLet</a:t>
            </a:r>
            <a:endParaRPr lang="en-US" dirty="0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64B1488F-89ED-463B-AACC-07CCD69EB5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2159" y="2032207"/>
            <a:ext cx="4918387" cy="44600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3E76FFA-7F07-4D29-857D-ADC5037485F9}"/>
              </a:ext>
            </a:extLst>
          </p:cNvPr>
          <p:cNvSpPr txBox="1"/>
          <p:nvPr/>
        </p:nvSpPr>
        <p:spPr>
          <a:xfrm>
            <a:off x="4328819" y="1691322"/>
            <a:ext cx="110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Human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70E7E9-C4E3-40E7-8277-5D4A3A9CF60E}"/>
              </a:ext>
            </a:extLst>
          </p:cNvPr>
          <p:cNvSpPr txBox="1"/>
          <p:nvPr/>
        </p:nvSpPr>
        <p:spPr>
          <a:xfrm>
            <a:off x="7723845" y="1644134"/>
            <a:ext cx="1994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Non-Human</a:t>
            </a:r>
          </a:p>
        </p:txBody>
      </p:sp>
    </p:spTree>
    <p:extLst>
      <p:ext uri="{BB962C8B-B14F-4D97-AF65-F5344CB8AC3E}">
        <p14:creationId xmlns:p14="http://schemas.microsoft.com/office/powerpoint/2010/main" val="18313392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Entity: Administrators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07" t="55474" r="49519" b="26356"/>
          <a:stretch/>
        </p:blipFill>
        <p:spPr>
          <a:xfrm>
            <a:off x="186216" y="3031116"/>
            <a:ext cx="5793414" cy="19467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7367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Entity: Databases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438" t="2644" r="10788" b="81399"/>
          <a:stretch/>
        </p:blipFill>
        <p:spPr>
          <a:xfrm>
            <a:off x="186216" y="3031117"/>
            <a:ext cx="5793414" cy="17095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283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Entity: Software </a:t>
            </a:r>
            <a:br>
              <a:rPr lang="en-US" dirty="0"/>
            </a:br>
            <a:r>
              <a:rPr lang="en-US" dirty="0"/>
              <a:t>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932" t="17428" r="8375" b="68805"/>
          <a:stretch/>
        </p:blipFill>
        <p:spPr>
          <a:xfrm>
            <a:off x="1445622" y="3265713"/>
            <a:ext cx="4534007" cy="1474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0516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Entity: Academic Departments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667" t="25848" r="7350" b="56483"/>
          <a:stretch/>
        </p:blipFill>
        <p:spPr>
          <a:xfrm>
            <a:off x="1680319" y="2891245"/>
            <a:ext cx="3880864" cy="18929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2674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Entity: Non-Academic Departments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489" t="43135" r="5379" b="40908"/>
          <a:stretch/>
        </p:blipFill>
        <p:spPr>
          <a:xfrm>
            <a:off x="1384662" y="3031117"/>
            <a:ext cx="4594967" cy="17095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287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F4BDD-FFFF-4636-BC19-4E0C8279F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Entity: 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EBA7F-C453-4E6A-A7C4-4BD6C27409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C95B66-1B1F-48B5-9F27-B8AAEF1EA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70" t="57666" r="9756" b="26377"/>
          <a:stretch/>
        </p:blipFill>
        <p:spPr>
          <a:xfrm>
            <a:off x="186216" y="3031117"/>
            <a:ext cx="5793414" cy="17095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AB2A8-F76D-43F6-B38B-25CFBD9038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98" t="74399" r="25710" b="3995"/>
          <a:stretch/>
        </p:blipFill>
        <p:spPr>
          <a:xfrm>
            <a:off x="5979630" y="3441631"/>
            <a:ext cx="3788646" cy="112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7983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AAA76-0A18-408A-974F-DE5560FCB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4: Level-0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4B7AA-9330-43A8-B19C-F8ECBF38F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with Microsoft Visio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351B31-33C0-429A-9B55-7AAAEB64DA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77" t="12136" r="6481"/>
          <a:stretch/>
        </p:blipFill>
        <p:spPr>
          <a:xfrm>
            <a:off x="6497051" y="1283369"/>
            <a:ext cx="4017907" cy="55746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0087BF-AF91-42D0-829E-9F7CFA7514A3}"/>
              </a:ext>
            </a:extLst>
          </p:cNvPr>
          <p:cNvSpPr txBox="1"/>
          <p:nvPr/>
        </p:nvSpPr>
        <p:spPr>
          <a:xfrm>
            <a:off x="5564134" y="3461082"/>
            <a:ext cx="14107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Interface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AC6F19-8C99-4F1F-846B-BCFDA3163475}"/>
              </a:ext>
            </a:extLst>
          </p:cNvPr>
          <p:cNvSpPr txBox="1"/>
          <p:nvPr/>
        </p:nvSpPr>
        <p:spPr>
          <a:xfrm>
            <a:off x="7441268" y="968409"/>
            <a:ext cx="14107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Process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FDDAE0-88F4-4A98-9018-FE7D4B9C99C3}"/>
              </a:ext>
            </a:extLst>
          </p:cNvPr>
          <p:cNvSpPr txBox="1"/>
          <p:nvPr/>
        </p:nvSpPr>
        <p:spPr>
          <a:xfrm>
            <a:off x="10224734" y="2909756"/>
            <a:ext cx="14107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Data Store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8FAF85-6D2D-4C86-AA73-D2F188566C33}"/>
              </a:ext>
            </a:extLst>
          </p:cNvPr>
          <p:cNvSpPr txBox="1"/>
          <p:nvPr/>
        </p:nvSpPr>
        <p:spPr>
          <a:xfrm>
            <a:off x="5639028" y="2275610"/>
            <a:ext cx="14107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Data Flow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E0F6A3F-107F-405C-9EDF-76F09686542F}"/>
              </a:ext>
            </a:extLst>
          </p:cNvPr>
          <p:cNvCxnSpPr/>
          <p:nvPr/>
        </p:nvCxnSpPr>
        <p:spPr>
          <a:xfrm>
            <a:off x="6096000" y="3707303"/>
            <a:ext cx="401051" cy="72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5693F9-7B18-41D2-BF8A-F0E0F6A2E804}"/>
              </a:ext>
            </a:extLst>
          </p:cNvPr>
          <p:cNvCxnSpPr/>
          <p:nvPr/>
        </p:nvCxnSpPr>
        <p:spPr>
          <a:xfrm>
            <a:off x="6191794" y="2521831"/>
            <a:ext cx="618309" cy="2613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00DE0D-7A7F-4B85-B2B5-55C133850618}"/>
              </a:ext>
            </a:extLst>
          </p:cNvPr>
          <p:cNvCxnSpPr/>
          <p:nvPr/>
        </p:nvCxnSpPr>
        <p:spPr>
          <a:xfrm>
            <a:off x="8055429" y="1118306"/>
            <a:ext cx="191588" cy="1883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4B3C298-EF0A-483A-AECA-3A97C5EA4460}"/>
              </a:ext>
            </a:extLst>
          </p:cNvPr>
          <p:cNvCxnSpPr/>
          <p:nvPr/>
        </p:nvCxnSpPr>
        <p:spPr>
          <a:xfrm flipH="1">
            <a:off x="10224734" y="3155977"/>
            <a:ext cx="414207" cy="428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7340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1.0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" t="1" r="4520" b="50298"/>
          <a:stretch/>
        </p:blipFill>
        <p:spPr>
          <a:xfrm>
            <a:off x="1261872" y="1779429"/>
            <a:ext cx="6164109" cy="44500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E9DC7-F0DD-4FD9-99C2-F4BCE0B27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50" t="67338" b="13789"/>
          <a:stretch/>
        </p:blipFill>
        <p:spPr>
          <a:xfrm>
            <a:off x="7425981" y="3388481"/>
            <a:ext cx="2117901" cy="2405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7425981" y="1691322"/>
            <a:ext cx="3599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interface: 		1</a:t>
            </a:r>
          </a:p>
          <a:p>
            <a:r>
              <a:rPr lang="en-US" dirty="0"/>
              <a:t>To data store: 		1</a:t>
            </a:r>
          </a:p>
          <a:p>
            <a:r>
              <a:rPr lang="en-US" dirty="0"/>
              <a:t>From data store: 		10</a:t>
            </a:r>
          </a:p>
          <a:p>
            <a:r>
              <a:rPr lang="en-US" dirty="0"/>
              <a:t>To interface: 		10</a:t>
            </a:r>
          </a:p>
        </p:txBody>
      </p:sp>
    </p:spTree>
    <p:extLst>
      <p:ext uri="{BB962C8B-B14F-4D97-AF65-F5344CB8AC3E}">
        <p14:creationId xmlns:p14="http://schemas.microsoft.com/office/powerpoint/2010/main" val="9595339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2.0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" t="9695" r="4520" b="50298"/>
          <a:stretch/>
        </p:blipFill>
        <p:spPr>
          <a:xfrm>
            <a:off x="1166949" y="2211494"/>
            <a:ext cx="6164109" cy="35821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E9DC7-F0DD-4FD9-99C2-F4BCE0B27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50" t="67338" b="13789"/>
          <a:stretch/>
        </p:blipFill>
        <p:spPr>
          <a:xfrm>
            <a:off x="7425981" y="3388481"/>
            <a:ext cx="2117901" cy="2405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7425981" y="1691322"/>
            <a:ext cx="3599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interface: 		2</a:t>
            </a:r>
          </a:p>
          <a:p>
            <a:r>
              <a:rPr lang="en-US" dirty="0"/>
              <a:t>To data store: 		2</a:t>
            </a:r>
          </a:p>
          <a:p>
            <a:r>
              <a:rPr lang="en-US" dirty="0"/>
              <a:t>From data store: 		10</a:t>
            </a:r>
          </a:p>
          <a:p>
            <a:r>
              <a:rPr lang="en-US" dirty="0"/>
              <a:t>To interface: 		10</a:t>
            </a:r>
          </a:p>
        </p:txBody>
      </p:sp>
    </p:spTree>
    <p:extLst>
      <p:ext uri="{BB962C8B-B14F-4D97-AF65-F5344CB8AC3E}">
        <p14:creationId xmlns:p14="http://schemas.microsoft.com/office/powerpoint/2010/main" val="22813377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3.0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" t="20431" r="4520" b="50298"/>
          <a:stretch/>
        </p:blipFill>
        <p:spPr>
          <a:xfrm>
            <a:off x="1166949" y="2118562"/>
            <a:ext cx="6164109" cy="2620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E9DC7-F0DD-4FD9-99C2-F4BCE0B27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50" t="67338" b="13789"/>
          <a:stretch/>
        </p:blipFill>
        <p:spPr>
          <a:xfrm>
            <a:off x="7425981" y="3388481"/>
            <a:ext cx="2117901" cy="2405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7425981" y="1691322"/>
            <a:ext cx="3599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interface: 		3</a:t>
            </a:r>
          </a:p>
          <a:p>
            <a:r>
              <a:rPr lang="en-US" dirty="0"/>
              <a:t>To data store: 		3</a:t>
            </a:r>
          </a:p>
          <a:p>
            <a:r>
              <a:rPr lang="en-US" dirty="0"/>
              <a:t>From data store: 		10</a:t>
            </a:r>
          </a:p>
          <a:p>
            <a:r>
              <a:rPr lang="en-US" dirty="0"/>
              <a:t>To interface: 		10</a:t>
            </a:r>
          </a:p>
        </p:txBody>
      </p:sp>
    </p:spTree>
    <p:extLst>
      <p:ext uri="{BB962C8B-B14F-4D97-AF65-F5344CB8AC3E}">
        <p14:creationId xmlns:p14="http://schemas.microsoft.com/office/powerpoint/2010/main" val="2591283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98D03-01D1-4606-AE4F-53E6AF221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>
            <a:normAutofit/>
          </a:bodyPr>
          <a:lstStyle/>
          <a:p>
            <a:r>
              <a:rPr lang="en-US" dirty="0"/>
              <a:t>Human Actors: Students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E8A25E-0078-4AD5-85FA-ABA3BC5FC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933575"/>
            <a:ext cx="4401509" cy="4246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  <a:p>
            <a:r>
              <a:rPr lang="en-US" dirty="0"/>
              <a:t>Add Course</a:t>
            </a:r>
          </a:p>
          <a:p>
            <a:r>
              <a:rPr lang="en-US" dirty="0"/>
              <a:t>Drop Course</a:t>
            </a:r>
          </a:p>
          <a:p>
            <a:r>
              <a:rPr lang="en-US" dirty="0"/>
              <a:t>Check Schedule</a:t>
            </a:r>
          </a:p>
          <a:p>
            <a:r>
              <a:rPr lang="en-US" dirty="0"/>
              <a:t>Check Grades</a:t>
            </a:r>
          </a:p>
          <a:p>
            <a:r>
              <a:rPr lang="en-US" dirty="0"/>
              <a:t>Run </a:t>
            </a:r>
            <a:r>
              <a:rPr lang="en-US" dirty="0" err="1"/>
              <a:t>u.Achieve</a:t>
            </a:r>
            <a:endParaRPr lang="en-US" dirty="0"/>
          </a:p>
          <a:p>
            <a:r>
              <a:rPr lang="en-US" dirty="0"/>
              <a:t>Change Personal Information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72BE75-6EBF-492B-B7B8-CA37F13601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5287" b="77703"/>
          <a:stretch/>
        </p:blipFill>
        <p:spPr>
          <a:xfrm>
            <a:off x="6276905" y="1933575"/>
            <a:ext cx="4445475" cy="363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63596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4.0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" t="29633" r="4520" b="50298"/>
          <a:stretch/>
        </p:blipFill>
        <p:spPr>
          <a:xfrm>
            <a:off x="1087701" y="2530578"/>
            <a:ext cx="6164109" cy="1796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E9DC7-F0DD-4FD9-99C2-F4BCE0B27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50" t="67338" b="13789"/>
          <a:stretch/>
        </p:blipFill>
        <p:spPr>
          <a:xfrm>
            <a:off x="7425981" y="3388481"/>
            <a:ext cx="2117901" cy="2405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7425981" y="1691322"/>
            <a:ext cx="3599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interface: 		4</a:t>
            </a:r>
          </a:p>
          <a:p>
            <a:r>
              <a:rPr lang="en-US" dirty="0"/>
              <a:t>To data store: 		4</a:t>
            </a:r>
          </a:p>
          <a:p>
            <a:r>
              <a:rPr lang="en-US" dirty="0"/>
              <a:t>From data store: 		10</a:t>
            </a:r>
          </a:p>
          <a:p>
            <a:r>
              <a:rPr lang="en-US" dirty="0"/>
              <a:t>To interface: 		10</a:t>
            </a:r>
          </a:p>
        </p:txBody>
      </p:sp>
    </p:spTree>
    <p:extLst>
      <p:ext uri="{BB962C8B-B14F-4D97-AF65-F5344CB8AC3E}">
        <p14:creationId xmlns:p14="http://schemas.microsoft.com/office/powerpoint/2010/main" val="309297992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5.0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" t="37831" r="4520" b="47363"/>
          <a:stretch/>
        </p:blipFill>
        <p:spPr>
          <a:xfrm>
            <a:off x="1009323" y="2766219"/>
            <a:ext cx="6164109" cy="13255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E9DC7-F0DD-4FD9-99C2-F4BCE0B27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50" t="67338" b="13789"/>
          <a:stretch/>
        </p:blipFill>
        <p:spPr>
          <a:xfrm>
            <a:off x="7425981" y="3388481"/>
            <a:ext cx="2117901" cy="2405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7425981" y="1691322"/>
            <a:ext cx="3599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interface: 		5</a:t>
            </a:r>
          </a:p>
          <a:p>
            <a:r>
              <a:rPr lang="en-US" dirty="0"/>
              <a:t>To data store: 		5</a:t>
            </a:r>
          </a:p>
          <a:p>
            <a:r>
              <a:rPr lang="en-US" dirty="0"/>
              <a:t>From data store: 		10</a:t>
            </a:r>
          </a:p>
          <a:p>
            <a:r>
              <a:rPr lang="en-US" dirty="0"/>
              <a:t>To interface: 		10</a:t>
            </a:r>
          </a:p>
        </p:txBody>
      </p:sp>
    </p:spTree>
    <p:extLst>
      <p:ext uri="{BB962C8B-B14F-4D97-AF65-F5344CB8AC3E}">
        <p14:creationId xmlns:p14="http://schemas.microsoft.com/office/powerpoint/2010/main" val="37024743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6.0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" t="36766" r="4140" b="37589"/>
          <a:stretch/>
        </p:blipFill>
        <p:spPr>
          <a:xfrm>
            <a:off x="904821" y="2294856"/>
            <a:ext cx="6164109" cy="22961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E9DC7-F0DD-4FD9-99C2-F4BCE0B27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50" t="67338" b="13789"/>
          <a:stretch/>
        </p:blipFill>
        <p:spPr>
          <a:xfrm>
            <a:off x="7425981" y="3388481"/>
            <a:ext cx="2117901" cy="2405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7425981" y="1691322"/>
            <a:ext cx="3599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interface: 		6</a:t>
            </a:r>
          </a:p>
          <a:p>
            <a:r>
              <a:rPr lang="en-US" dirty="0"/>
              <a:t>To data store: 		6</a:t>
            </a:r>
          </a:p>
          <a:p>
            <a:r>
              <a:rPr lang="en-US" dirty="0"/>
              <a:t>From data store: 		10</a:t>
            </a:r>
          </a:p>
          <a:p>
            <a:r>
              <a:rPr lang="en-US" dirty="0"/>
              <a:t>To interface: 		10</a:t>
            </a:r>
          </a:p>
        </p:txBody>
      </p:sp>
    </p:spTree>
    <p:extLst>
      <p:ext uri="{BB962C8B-B14F-4D97-AF65-F5344CB8AC3E}">
        <p14:creationId xmlns:p14="http://schemas.microsoft.com/office/powerpoint/2010/main" val="193750036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7.0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578" r="4518" b="29385"/>
          <a:stretch/>
        </p:blipFill>
        <p:spPr>
          <a:xfrm>
            <a:off x="713232" y="2291486"/>
            <a:ext cx="6164109" cy="29580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E9DC7-F0DD-4FD9-99C2-F4BCE0B27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50" t="67338" b="13789"/>
          <a:stretch/>
        </p:blipFill>
        <p:spPr>
          <a:xfrm>
            <a:off x="7425981" y="3388481"/>
            <a:ext cx="2117901" cy="2405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7425981" y="1691322"/>
            <a:ext cx="3599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interface: 		7</a:t>
            </a:r>
          </a:p>
          <a:p>
            <a:r>
              <a:rPr lang="en-US" dirty="0"/>
              <a:t>To data store: 		7</a:t>
            </a:r>
          </a:p>
          <a:p>
            <a:r>
              <a:rPr lang="en-US" dirty="0"/>
              <a:t>From data store: 		10</a:t>
            </a:r>
          </a:p>
          <a:p>
            <a:r>
              <a:rPr lang="en-US" dirty="0"/>
              <a:t>To interface: 		10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1DB0FC-D7F0-4B91-9221-4D7AD1379EF2}"/>
              </a:ext>
            </a:extLst>
          </p:cNvPr>
          <p:cNvSpPr/>
          <p:nvPr/>
        </p:nvSpPr>
        <p:spPr>
          <a:xfrm>
            <a:off x="5721531" y="4746171"/>
            <a:ext cx="1036320" cy="9840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7718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8.0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863" r="4518" b="16775"/>
          <a:stretch/>
        </p:blipFill>
        <p:spPr>
          <a:xfrm>
            <a:off x="869986" y="1770721"/>
            <a:ext cx="6164109" cy="41511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E9DC7-F0DD-4FD9-99C2-F4BCE0B27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50" t="67338" b="13789"/>
          <a:stretch/>
        </p:blipFill>
        <p:spPr>
          <a:xfrm>
            <a:off x="7425981" y="3388481"/>
            <a:ext cx="2117901" cy="2405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7425981" y="1691322"/>
            <a:ext cx="3599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interface: 		8</a:t>
            </a:r>
          </a:p>
          <a:p>
            <a:r>
              <a:rPr lang="en-US" dirty="0"/>
              <a:t>To data store: 		8</a:t>
            </a:r>
          </a:p>
          <a:p>
            <a:r>
              <a:rPr lang="en-US" dirty="0"/>
              <a:t>From data store: 		10</a:t>
            </a:r>
          </a:p>
          <a:p>
            <a:r>
              <a:rPr lang="en-US" dirty="0"/>
              <a:t>To interface: 		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68CDA1-75CA-4F1F-9CF0-E28019855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492" y="4591038"/>
            <a:ext cx="1588058" cy="150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2067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9.0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" t="37579" r="4140" b="7014"/>
          <a:stretch/>
        </p:blipFill>
        <p:spPr>
          <a:xfrm>
            <a:off x="913529" y="1762011"/>
            <a:ext cx="6164109" cy="49610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BE9DC7-F0DD-4FD9-99C2-F4BCE0B275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950" t="67338" b="13789"/>
          <a:stretch/>
        </p:blipFill>
        <p:spPr>
          <a:xfrm>
            <a:off x="7425981" y="3388481"/>
            <a:ext cx="2117901" cy="2405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7425981" y="1691322"/>
            <a:ext cx="3599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interface: 		9</a:t>
            </a:r>
          </a:p>
          <a:p>
            <a:r>
              <a:rPr lang="en-US" dirty="0"/>
              <a:t>To data store: 		9</a:t>
            </a:r>
          </a:p>
          <a:p>
            <a:r>
              <a:rPr lang="en-US" dirty="0"/>
              <a:t>From data store: 		10</a:t>
            </a:r>
          </a:p>
          <a:p>
            <a:r>
              <a:rPr lang="en-US" dirty="0"/>
              <a:t>To interface: 		10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C9D990-1192-449F-BA1A-9ED26DAC6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916" y="4591037"/>
            <a:ext cx="1597248" cy="151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1750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2247-8BD6-463C-A8B8-846068B7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 10.0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A90B98-AB3C-4C65-A885-07A54B7AA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" t="37579" r="79644" b="7014"/>
          <a:stretch/>
        </p:blipFill>
        <p:spPr>
          <a:xfrm>
            <a:off x="2551458" y="1691322"/>
            <a:ext cx="1289740" cy="49610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9BAE026-F4B9-4CC4-AEA5-1E01D2E4AC92}"/>
              </a:ext>
            </a:extLst>
          </p:cNvPr>
          <p:cNvSpPr txBox="1"/>
          <p:nvPr/>
        </p:nvSpPr>
        <p:spPr>
          <a:xfrm>
            <a:off x="4751734" y="2082297"/>
            <a:ext cx="3599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Logout Function: exits program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C9D990-1192-449F-BA1A-9ED26DAC6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916" y="4591037"/>
            <a:ext cx="1597248" cy="1513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1753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8B211-5F10-41B8-9A3F-5073F4ADA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5: State Transition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729C0-B9CE-4791-A683-669B8E9A8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with Visual Paradigm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EEA56E-32E4-4767-9487-D3543D375E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462"/>
          <a:stretch/>
        </p:blipFill>
        <p:spPr>
          <a:xfrm>
            <a:off x="5010313" y="1828800"/>
            <a:ext cx="4846919" cy="4700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068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Login Page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03566"/>
            <a:ext cx="28041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By default, first page</a:t>
            </a:r>
          </a:p>
          <a:p>
            <a:endParaRPr lang="en-US" dirty="0"/>
          </a:p>
          <a:p>
            <a:r>
              <a:rPr lang="en-US" dirty="0"/>
              <a:t>Transition: Valid login causes state change</a:t>
            </a:r>
          </a:p>
        </p:txBody>
      </p:sp>
    </p:spTree>
    <p:extLst>
      <p:ext uri="{BB962C8B-B14F-4D97-AF65-F5344CB8AC3E}">
        <p14:creationId xmlns:p14="http://schemas.microsoft.com/office/powerpoint/2010/main" val="342151726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Home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03566"/>
            <a:ext cx="28041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Only enter by successful login</a:t>
            </a:r>
          </a:p>
          <a:p>
            <a:endParaRPr lang="en-US" dirty="0"/>
          </a:p>
          <a:p>
            <a:r>
              <a:rPr lang="en-US" dirty="0"/>
              <a:t>Transition: Clicking either Register, Add &amp; Drop, Your Schedule, Your Grades, Personal Info, Other Info, Help, Sentry, or Logout</a:t>
            </a:r>
          </a:p>
        </p:txBody>
      </p:sp>
    </p:spTree>
    <p:extLst>
      <p:ext uri="{BB962C8B-B14F-4D97-AF65-F5344CB8AC3E}">
        <p14:creationId xmlns:p14="http://schemas.microsoft.com/office/powerpoint/2010/main" val="1586001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8D1C0-A27D-4787-85E0-30DAC9651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Actors: Professors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389647-4593-440D-9CC5-9C8E04A3B1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176402" cy="435133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  <a:p>
            <a:r>
              <a:rPr lang="en-US" dirty="0"/>
              <a:t>Change Personal Information</a:t>
            </a:r>
          </a:p>
          <a:p>
            <a:r>
              <a:rPr lang="en-US" dirty="0"/>
              <a:t>Publish Grades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215874-0978-487F-BED6-B5D9F0C6EF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870" r="78593" b="60115"/>
          <a:stretch/>
        </p:blipFill>
        <p:spPr>
          <a:xfrm>
            <a:off x="6108192" y="1691322"/>
            <a:ext cx="4176402" cy="371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86414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Register, Add &amp; Drop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03566"/>
            <a:ext cx="28041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Clicking Register, Add &amp; Drop</a:t>
            </a:r>
          </a:p>
          <a:p>
            <a:endParaRPr lang="en-US" dirty="0"/>
          </a:p>
          <a:p>
            <a:r>
              <a:rPr lang="en-US" dirty="0"/>
              <a:t>Transition: Clicking either Your Schedule, Your Grades, Personal Info, Other Info, Help, Sentry, or Logout</a:t>
            </a:r>
          </a:p>
        </p:txBody>
      </p:sp>
    </p:spTree>
    <p:extLst>
      <p:ext uri="{BB962C8B-B14F-4D97-AF65-F5344CB8AC3E}">
        <p14:creationId xmlns:p14="http://schemas.microsoft.com/office/powerpoint/2010/main" val="40968325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Your Schedule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12275"/>
            <a:ext cx="28041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Clicking Your Schedule</a:t>
            </a:r>
          </a:p>
          <a:p>
            <a:endParaRPr lang="en-US" dirty="0"/>
          </a:p>
          <a:p>
            <a:r>
              <a:rPr lang="en-US" dirty="0"/>
              <a:t>Transition: Clicking either Register, Add &amp; Drop, Your Grades, Personal Info, Other Info, Help, Sentry, or Logout</a:t>
            </a:r>
          </a:p>
        </p:txBody>
      </p:sp>
    </p:spTree>
    <p:extLst>
      <p:ext uri="{BB962C8B-B14F-4D97-AF65-F5344CB8AC3E}">
        <p14:creationId xmlns:p14="http://schemas.microsoft.com/office/powerpoint/2010/main" val="391299339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Your Grades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12275"/>
            <a:ext cx="28041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Clicking Your Grades</a:t>
            </a:r>
          </a:p>
          <a:p>
            <a:endParaRPr lang="en-US" dirty="0"/>
          </a:p>
          <a:p>
            <a:r>
              <a:rPr lang="en-US" dirty="0"/>
              <a:t>Transition: Clicking either Register, Add &amp; Drop, Your Schedule, Personal Info, Other Info, Help, Sentry, or Logout</a:t>
            </a:r>
          </a:p>
        </p:txBody>
      </p:sp>
    </p:spTree>
    <p:extLst>
      <p:ext uri="{BB962C8B-B14F-4D97-AF65-F5344CB8AC3E}">
        <p14:creationId xmlns:p14="http://schemas.microsoft.com/office/powerpoint/2010/main" val="8447969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Personal Info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12275"/>
            <a:ext cx="28041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Clicking Personal Info</a:t>
            </a:r>
          </a:p>
          <a:p>
            <a:endParaRPr lang="en-US" dirty="0"/>
          </a:p>
          <a:p>
            <a:r>
              <a:rPr lang="en-US" dirty="0"/>
              <a:t>Transition: Clicking either Register, Add &amp; Drop, Your Schedule, Your Grades, Other Info, Help, Sentry, or Logout</a:t>
            </a:r>
          </a:p>
        </p:txBody>
      </p:sp>
    </p:spTree>
    <p:extLst>
      <p:ext uri="{BB962C8B-B14F-4D97-AF65-F5344CB8AC3E}">
        <p14:creationId xmlns:p14="http://schemas.microsoft.com/office/powerpoint/2010/main" val="14050826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Other Info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12275"/>
            <a:ext cx="28041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Clicking Other Info</a:t>
            </a:r>
          </a:p>
          <a:p>
            <a:endParaRPr lang="en-US" dirty="0"/>
          </a:p>
          <a:p>
            <a:r>
              <a:rPr lang="en-US" dirty="0"/>
              <a:t>Transition: Clicking either Register, Add &amp; Drop, Your Schedule, Your Grades, Personal Info, Help, Sentry, or Logout</a:t>
            </a:r>
          </a:p>
        </p:txBody>
      </p:sp>
    </p:spTree>
    <p:extLst>
      <p:ext uri="{BB962C8B-B14F-4D97-AF65-F5344CB8AC3E}">
        <p14:creationId xmlns:p14="http://schemas.microsoft.com/office/powerpoint/2010/main" val="9954096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Help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12275"/>
            <a:ext cx="28041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Clicking Help</a:t>
            </a:r>
          </a:p>
          <a:p>
            <a:endParaRPr lang="en-US" dirty="0"/>
          </a:p>
          <a:p>
            <a:r>
              <a:rPr lang="en-US" dirty="0"/>
              <a:t>Transition: Clicking either Register, Add &amp; Drop, Your Schedule, Your Grades, Personal Info, Other Info, Sentry, or Logout</a:t>
            </a:r>
          </a:p>
        </p:txBody>
      </p:sp>
    </p:spTree>
    <p:extLst>
      <p:ext uri="{BB962C8B-B14F-4D97-AF65-F5344CB8AC3E}">
        <p14:creationId xmlns:p14="http://schemas.microsoft.com/office/powerpoint/2010/main" val="21772425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Sentry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12275"/>
            <a:ext cx="28041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Clicking Sentry</a:t>
            </a:r>
          </a:p>
          <a:p>
            <a:endParaRPr lang="en-US" dirty="0"/>
          </a:p>
          <a:p>
            <a:r>
              <a:rPr lang="en-US" dirty="0"/>
              <a:t>Transition: Clicking either Register, Add &amp; Drop, Your Schedule, Your Grades, Personal Info, Other Info, Help, or Logout</a:t>
            </a:r>
          </a:p>
        </p:txBody>
      </p:sp>
    </p:spTree>
    <p:extLst>
      <p:ext uri="{BB962C8B-B14F-4D97-AF65-F5344CB8AC3E}">
        <p14:creationId xmlns:p14="http://schemas.microsoft.com/office/powerpoint/2010/main" val="28055498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06285-FDCE-4D82-8972-24C4D948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State: Logout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9292F0-4249-4F2D-B1A1-CCC6634FA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481" y="1620187"/>
            <a:ext cx="4846740" cy="4700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7A370A-9A51-4751-AE53-D787DF026E6B}"/>
              </a:ext>
            </a:extLst>
          </p:cNvPr>
          <p:cNvSpPr txBox="1"/>
          <p:nvPr/>
        </p:nvSpPr>
        <p:spPr>
          <a:xfrm>
            <a:off x="984069" y="2412275"/>
            <a:ext cx="28041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Enter: Clicking Logout</a:t>
            </a:r>
          </a:p>
          <a:p>
            <a:endParaRPr lang="en-US" dirty="0"/>
          </a:p>
          <a:p>
            <a:r>
              <a:rPr lang="en-US" dirty="0"/>
              <a:t>Transition: Either exit Webster, or Login</a:t>
            </a:r>
          </a:p>
        </p:txBody>
      </p:sp>
    </p:spTree>
    <p:extLst>
      <p:ext uri="{BB962C8B-B14F-4D97-AF65-F5344CB8AC3E}">
        <p14:creationId xmlns:p14="http://schemas.microsoft.com/office/powerpoint/2010/main" val="421097294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1994A-D26B-44F0-8506-D4562293C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EAFB4-AD41-4219-971F-6593BD954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2256028" cy="4351337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u="sng" dirty="0"/>
              <a:t>Use Case</a:t>
            </a:r>
          </a:p>
          <a:p>
            <a:pPr marL="342900" indent="-342900">
              <a:buAutoNum type="arabicPeriod"/>
            </a:pPr>
            <a:r>
              <a:rPr lang="en-US" dirty="0" err="1"/>
              <a:t>UMLet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Paradigm</a:t>
            </a:r>
          </a:p>
          <a:p>
            <a:pPr marL="342900" indent="-342900">
              <a:buAutoNum type="arabicPeriod"/>
            </a:pPr>
            <a:r>
              <a:rPr lang="en-US" dirty="0" err="1"/>
              <a:t>SmartDraw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Visio</a:t>
            </a:r>
          </a:p>
          <a:p>
            <a:pPr marL="342900" indent="-342900">
              <a:buAutoNum type="arabicPeriod"/>
            </a:pPr>
            <a:r>
              <a:rPr lang="en-US" dirty="0"/>
              <a:t>Rational</a:t>
            </a:r>
          </a:p>
          <a:p>
            <a:pPr marL="0" indent="0">
              <a:buNone/>
            </a:pPr>
            <a:r>
              <a:rPr lang="en-US" sz="1200" dirty="0"/>
              <a:t>Since the UCD is somewhat simple in what it needs, I prefer the simple UI’s over the more complex ones (which is why I put </a:t>
            </a:r>
            <a:r>
              <a:rPr lang="en-US" sz="1200" dirty="0" err="1"/>
              <a:t>UMLet</a:t>
            </a:r>
            <a:r>
              <a:rPr lang="en-US" sz="1200" dirty="0"/>
              <a:t> at 1).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0E2B7A7-EC83-41D2-A898-F3832D2111DA}"/>
              </a:ext>
            </a:extLst>
          </p:cNvPr>
          <p:cNvSpPr txBox="1">
            <a:spLocks/>
          </p:cNvSpPr>
          <p:nvPr/>
        </p:nvSpPr>
        <p:spPr>
          <a:xfrm>
            <a:off x="3517900" y="1828800"/>
            <a:ext cx="2256028" cy="435133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u="sng" dirty="0"/>
              <a:t>Class Objects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 err="1"/>
              <a:t>SmartDraw</a:t>
            </a:r>
            <a:endParaRPr lang="en-US" dirty="0"/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Visio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Rational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Paradigm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 err="1"/>
              <a:t>UMLet</a:t>
            </a:r>
            <a:endParaRPr lang="en-US" dirty="0"/>
          </a:p>
          <a:p>
            <a:pPr marL="0" indent="0">
              <a:buNone/>
            </a:pPr>
            <a:r>
              <a:rPr lang="en-US" sz="1200" dirty="0"/>
              <a:t>In my opinion, the COD can be done in one CASE system just as easily as another. Since the </a:t>
            </a:r>
            <a:r>
              <a:rPr lang="en-US" sz="1200" dirty="0" err="1"/>
              <a:t>SmartDraw</a:t>
            </a:r>
            <a:r>
              <a:rPr lang="en-US" sz="1200" dirty="0"/>
              <a:t> and Visio UI’s seem more </a:t>
            </a:r>
            <a:r>
              <a:rPr lang="en-US" sz="1200" dirty="0" err="1"/>
              <a:t>intuative</a:t>
            </a:r>
            <a:r>
              <a:rPr lang="en-US" sz="1200" dirty="0"/>
              <a:t> to me, I ranked them higher.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C398F8-BC98-4467-9CCE-F529010C97FC}"/>
              </a:ext>
            </a:extLst>
          </p:cNvPr>
          <p:cNvSpPr txBox="1">
            <a:spLocks/>
          </p:cNvSpPr>
          <p:nvPr/>
        </p:nvSpPr>
        <p:spPr>
          <a:xfrm>
            <a:off x="5773928" y="1828800"/>
            <a:ext cx="2256028" cy="435133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u="sng" dirty="0"/>
              <a:t>Context Data-Flow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Paradigm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 err="1"/>
              <a:t>SmartDraw</a:t>
            </a:r>
            <a:endParaRPr lang="en-US" dirty="0"/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Rational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 err="1"/>
              <a:t>UMLet</a:t>
            </a:r>
            <a:endParaRPr lang="en-US" dirty="0"/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Visio</a:t>
            </a:r>
            <a:endParaRPr lang="en-US" sz="1200" dirty="0"/>
          </a:p>
          <a:p>
            <a:pPr marL="0" indent="0">
              <a:buFont typeface="Arial" pitchFamily="34" charset="0"/>
              <a:buNone/>
            </a:pPr>
            <a:r>
              <a:rPr lang="en-US" sz="1200" dirty="0"/>
              <a:t>I found Paradigm to be the easiest to use diagramming tool when there was more complicated use of data movement. I also do not recommend Visio for this because I feel it is too restrictive.</a:t>
            </a:r>
            <a:endParaRPr lang="en-US" dirty="0"/>
          </a:p>
          <a:p>
            <a:pPr marL="342900" indent="-342900">
              <a:buFont typeface="Arial" pitchFamily="34" charset="0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33579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2687F-F747-4FC0-9F7A-F77AD1E1F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74609E7-C99A-4C54-A383-C41BE0B0098E}"/>
              </a:ext>
            </a:extLst>
          </p:cNvPr>
          <p:cNvSpPr txBox="1">
            <a:spLocks/>
          </p:cNvSpPr>
          <p:nvPr/>
        </p:nvSpPr>
        <p:spPr>
          <a:xfrm>
            <a:off x="1261872" y="1828800"/>
            <a:ext cx="2256028" cy="435133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u="sng" dirty="0"/>
              <a:t>Level-0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Paradigm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 err="1"/>
              <a:t>SmartDraw</a:t>
            </a:r>
            <a:endParaRPr lang="en-US" dirty="0"/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Rational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 err="1"/>
              <a:t>UMLet</a:t>
            </a:r>
            <a:endParaRPr lang="en-US" dirty="0"/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Visio</a:t>
            </a:r>
          </a:p>
          <a:p>
            <a:pPr marL="0" indent="0">
              <a:buNone/>
            </a:pPr>
            <a:r>
              <a:rPr lang="en-US" sz="1200" dirty="0"/>
              <a:t>This ranking is identical to the CDF because they require similar components. The ones ranked lower felt either unintuitive or too restrictive. </a:t>
            </a:r>
            <a:endParaRPr lang="en-US" dirty="0"/>
          </a:p>
          <a:p>
            <a:pPr marL="342900" indent="-342900">
              <a:buFont typeface="Arial" pitchFamily="34" charset="0"/>
              <a:buAutoNum type="arabicPeriod"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7ECD5B0-0EBF-42E7-BA27-CAB7985CB57C}"/>
              </a:ext>
            </a:extLst>
          </p:cNvPr>
          <p:cNvSpPr txBox="1">
            <a:spLocks/>
          </p:cNvSpPr>
          <p:nvPr/>
        </p:nvSpPr>
        <p:spPr>
          <a:xfrm>
            <a:off x="3517900" y="1828799"/>
            <a:ext cx="2256028" cy="435133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u="sng" dirty="0"/>
              <a:t>State Transition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Paradigm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 err="1"/>
              <a:t>SmartDraw</a:t>
            </a:r>
            <a:endParaRPr lang="en-US" dirty="0"/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Rational</a:t>
            </a:r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 err="1"/>
              <a:t>UMLet</a:t>
            </a:r>
            <a:endParaRPr lang="en-US" dirty="0"/>
          </a:p>
          <a:p>
            <a:pPr marL="342900" indent="-342900">
              <a:buFont typeface="Arial" pitchFamily="34" charset="0"/>
              <a:buAutoNum type="arabicPeriod"/>
            </a:pPr>
            <a:r>
              <a:rPr lang="en-US" dirty="0"/>
              <a:t>Visio</a:t>
            </a:r>
          </a:p>
          <a:p>
            <a:pPr marL="0" indent="0">
              <a:buNone/>
            </a:pPr>
            <a:r>
              <a:rPr lang="en-US" sz="1200" dirty="0"/>
              <a:t>Again, this follows the same ranking as before. I feel that Paradigm is the most useful CASE system out of them all due to it’s ease of use. I again rank Visio and </a:t>
            </a:r>
            <a:r>
              <a:rPr lang="en-US" sz="1200" dirty="0" err="1"/>
              <a:t>UMLet</a:t>
            </a:r>
            <a:r>
              <a:rPr lang="en-US" sz="1200" dirty="0"/>
              <a:t> lowest because I find them to be less friendly to more complex diagrams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385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2FAC6-428A-4E13-8618-F12B2047B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Human Actors: Department Chairs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84728-18D8-4561-8F5B-56A3391EE3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3502687" cy="435133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  <a:p>
            <a:r>
              <a:rPr lang="en-US" dirty="0"/>
              <a:t>Change Personal Information</a:t>
            </a:r>
          </a:p>
          <a:p>
            <a:r>
              <a:rPr lang="en-US" dirty="0"/>
              <a:t>Put Hold</a:t>
            </a:r>
          </a:p>
          <a:p>
            <a:r>
              <a:rPr lang="en-US" dirty="0"/>
              <a:t>Remove Student</a:t>
            </a:r>
          </a:p>
          <a:p>
            <a:r>
              <a:rPr lang="en-US" dirty="0"/>
              <a:t>Remove Course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8D2249-6979-44A2-9A03-798FA860E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938" r="77487" b="41561"/>
          <a:stretch/>
        </p:blipFill>
        <p:spPr>
          <a:xfrm>
            <a:off x="6461118" y="1828800"/>
            <a:ext cx="3998334" cy="337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010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ED02F-E1C1-4D33-85C2-EF7E0C67E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Actors: Advisors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C22BE-8604-4E99-A28B-9B763DEF8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465160" cy="435133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  <a:p>
            <a:r>
              <a:rPr lang="en-US" dirty="0"/>
              <a:t>Run </a:t>
            </a:r>
            <a:r>
              <a:rPr lang="en-US" dirty="0" err="1"/>
              <a:t>u.Achieve</a:t>
            </a:r>
            <a:endParaRPr lang="en-US" dirty="0"/>
          </a:p>
          <a:p>
            <a:r>
              <a:rPr lang="en-US" dirty="0"/>
              <a:t>Change Personal Information</a:t>
            </a:r>
          </a:p>
          <a:p>
            <a:r>
              <a:rPr lang="en-US" dirty="0"/>
              <a:t>Put Hold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D3492D-2A2A-4E84-A072-80E2F4DF0D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730" r="76737" b="21656"/>
          <a:stretch/>
        </p:blipFill>
        <p:spPr>
          <a:xfrm>
            <a:off x="6331123" y="2368173"/>
            <a:ext cx="4344413" cy="2983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3718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AEC3E-F1E0-4E37-8E5D-4D6CA9B7C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 Actors: System Administrators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D72BE-3342-4E66-BC39-33844ED13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610959" cy="4351337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  <a:p>
            <a:r>
              <a:rPr lang="en-US" dirty="0"/>
              <a:t>System Maintenance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1D6F41-1488-4BBC-9B81-490F385377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927" r="76085"/>
          <a:stretch/>
        </p:blipFill>
        <p:spPr>
          <a:xfrm>
            <a:off x="6319169" y="2249124"/>
            <a:ext cx="4610959" cy="351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549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99F90-BB11-4B0B-9290-4CAC27C37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Non-Human Actors: Academic Departments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7FCCB-DADB-4ACF-8D63-D3CFCD4CC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Use the following methods:</a:t>
            </a:r>
          </a:p>
          <a:p>
            <a:r>
              <a:rPr lang="en-US" dirty="0"/>
              <a:t>Login</a:t>
            </a:r>
          </a:p>
          <a:p>
            <a:r>
              <a:rPr lang="en-US" dirty="0"/>
              <a:t>Logout</a:t>
            </a:r>
          </a:p>
          <a:p>
            <a:r>
              <a:rPr lang="en-US" dirty="0"/>
              <a:t>Put Hold</a:t>
            </a:r>
          </a:p>
          <a:p>
            <a:r>
              <a:rPr lang="en-US" dirty="0"/>
              <a:t>Remove Student</a:t>
            </a:r>
          </a:p>
          <a:p>
            <a:r>
              <a:rPr lang="en-US" dirty="0"/>
              <a:t>Remove Course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27E7E-C6F3-4BAB-B087-51A24C85D4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356" b="79882"/>
          <a:stretch/>
        </p:blipFill>
        <p:spPr>
          <a:xfrm>
            <a:off x="6641433" y="1691322"/>
            <a:ext cx="4599542" cy="3404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126187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1141</Words>
  <Application>Microsoft Office PowerPoint</Application>
  <PresentationFormat>Widescreen</PresentationFormat>
  <Paragraphs>234</Paragraphs>
  <Slides>59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3" baseType="lpstr">
      <vt:lpstr>Arial</vt:lpstr>
      <vt:lpstr>Century Schoolbook</vt:lpstr>
      <vt:lpstr>Wingdings 2</vt:lpstr>
      <vt:lpstr>View</vt:lpstr>
      <vt:lpstr>CS390 Lab 01</vt:lpstr>
      <vt:lpstr>Table of Contents</vt:lpstr>
      <vt:lpstr>Diagram 1: Use Case</vt:lpstr>
      <vt:lpstr>Human Actors: Students</vt:lpstr>
      <vt:lpstr>Human Actors: Professors</vt:lpstr>
      <vt:lpstr>Human Actors: Department Chairs</vt:lpstr>
      <vt:lpstr>Human Actors: Advisors</vt:lpstr>
      <vt:lpstr>Human Actors: System Administrators</vt:lpstr>
      <vt:lpstr>Non-Human Actors: Academic Departments</vt:lpstr>
      <vt:lpstr>Non-Human Actors: Non-Academic Departments</vt:lpstr>
      <vt:lpstr>Non-Human Actors: Software System</vt:lpstr>
      <vt:lpstr>Non-Human Actors: Hardware Systems</vt:lpstr>
      <vt:lpstr>Non-Human Actors: Databases</vt:lpstr>
      <vt:lpstr>Diagram 2: Class Objects</vt:lpstr>
      <vt:lpstr>Human Class Object: Student</vt:lpstr>
      <vt:lpstr>Human Class Object: Professor</vt:lpstr>
      <vt:lpstr>Human Class Object: Course</vt:lpstr>
      <vt:lpstr>Human Class Object: Department Chair</vt:lpstr>
      <vt:lpstr>Human Class Object: Advisor</vt:lpstr>
      <vt:lpstr>Non-Human Class Object: Academic Department</vt:lpstr>
      <vt:lpstr>Non-Human Class Object: Health Services</vt:lpstr>
      <vt:lpstr>Non-Human Class Object: Administration</vt:lpstr>
      <vt:lpstr>Non-Human Class Object: Database</vt:lpstr>
      <vt:lpstr>Non-Human Class Object: Police Department</vt:lpstr>
      <vt:lpstr>Diagram 3: Context Data-Flow</vt:lpstr>
      <vt:lpstr>Human Entity: Students</vt:lpstr>
      <vt:lpstr>Human Entity: Instructors</vt:lpstr>
      <vt:lpstr>Human Entity: Advisors</vt:lpstr>
      <vt:lpstr>Human Entity: Department Chairs</vt:lpstr>
      <vt:lpstr>Human Entity: Administrators</vt:lpstr>
      <vt:lpstr>Non-Human Entity: Databases</vt:lpstr>
      <vt:lpstr>Non-Human Entity: Software  Systems</vt:lpstr>
      <vt:lpstr>Non-Human Entity: Academic Departments</vt:lpstr>
      <vt:lpstr>Non-Human Entity: Non-Academic Departments</vt:lpstr>
      <vt:lpstr>Non-Human Entity: Courses</vt:lpstr>
      <vt:lpstr>Diagram 4: Level-0</vt:lpstr>
      <vt:lpstr>Process 1.0</vt:lpstr>
      <vt:lpstr>Process 2.0</vt:lpstr>
      <vt:lpstr>Process 3.0</vt:lpstr>
      <vt:lpstr>Process 4.0</vt:lpstr>
      <vt:lpstr>Process 5.0</vt:lpstr>
      <vt:lpstr>Process 6.0</vt:lpstr>
      <vt:lpstr>Process 7.0</vt:lpstr>
      <vt:lpstr>Process 8.0</vt:lpstr>
      <vt:lpstr>Process 9.0</vt:lpstr>
      <vt:lpstr>Process 10.0</vt:lpstr>
      <vt:lpstr>Diagram 5: State Transition</vt:lpstr>
      <vt:lpstr>State: Login Page </vt:lpstr>
      <vt:lpstr>State: Home Page</vt:lpstr>
      <vt:lpstr>State: Register, Add &amp; Drop</vt:lpstr>
      <vt:lpstr>State: Your Schedule</vt:lpstr>
      <vt:lpstr>State: Your Grades</vt:lpstr>
      <vt:lpstr>State: Personal Info</vt:lpstr>
      <vt:lpstr>State: Other Info</vt:lpstr>
      <vt:lpstr>State: Help</vt:lpstr>
      <vt:lpstr>State: Sentry</vt:lpstr>
      <vt:lpstr>State: Logout</vt:lpstr>
      <vt:lpstr>Recommendations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CS390 Lab 01</dc:title>
  <dc:creator>Matt Younker</dc:creator>
  <cp:lastModifiedBy>Matt Younker</cp:lastModifiedBy>
  <cp:revision>11</cp:revision>
  <dcterms:created xsi:type="dcterms:W3CDTF">2020-03-02T23:25:44Z</dcterms:created>
  <dcterms:modified xsi:type="dcterms:W3CDTF">2020-03-03T00:58:54Z</dcterms:modified>
</cp:coreProperties>
</file>